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52" r:id="rId1"/>
  </p:sldMasterIdLst>
  <p:sldIdLst>
    <p:sldId id="256" r:id="rId2"/>
  </p:sldIdLst>
  <p:sldSz cx="20104100" cy="11296650"/>
  <p:notesSz cx="20104100" cy="11296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4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9"/>
  </p:normalViewPr>
  <p:slideViewPr>
    <p:cSldViewPr>
      <p:cViewPr>
        <p:scale>
          <a:sx n="62" d="100"/>
          <a:sy n="62" d="100"/>
        </p:scale>
        <p:origin x="-112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3831" y="3235584"/>
            <a:ext cx="11868750" cy="3988689"/>
          </a:xfrm>
        </p:spPr>
        <p:txBody>
          <a:bodyPr anchor="b">
            <a:normAutofit/>
          </a:bodyPr>
          <a:lstStyle>
            <a:lvl1pPr algn="r">
              <a:defRPr sz="7907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3831" y="7224276"/>
            <a:ext cx="11868750" cy="2315116"/>
          </a:xfrm>
        </p:spPr>
        <p:txBody>
          <a:bodyPr anchor="t">
            <a:normAutofit/>
          </a:bodyPr>
          <a:lstStyle>
            <a:lvl1pPr marL="0" indent="0" algn="r">
              <a:buNone/>
              <a:defRPr sz="2965" cap="all">
                <a:solidFill>
                  <a:schemeClr val="tx1"/>
                </a:solidFill>
              </a:defRPr>
            </a:lvl1pPr>
            <a:lvl2pPr marL="7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6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59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5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1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1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24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29416" y="9670142"/>
            <a:ext cx="2638663" cy="62236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3831" y="9670142"/>
            <a:ext cx="8069933" cy="6223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93731" y="9670142"/>
            <a:ext cx="908851" cy="622362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7796081"/>
            <a:ext cx="16706301" cy="933543"/>
          </a:xfrm>
        </p:spPr>
        <p:txBody>
          <a:bodyPr anchor="b">
            <a:normAutofit/>
          </a:bodyPr>
          <a:lstStyle>
            <a:lvl1pPr algn="l">
              <a:defRPr sz="39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61712" y="1535395"/>
            <a:ext cx="14444590" cy="5213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6"/>
            </a:lvl1pPr>
            <a:lvl2pPr marL="753100" indent="0">
              <a:buNone/>
              <a:defRPr sz="2636"/>
            </a:lvl2pPr>
            <a:lvl3pPr marL="1506200" indent="0">
              <a:buNone/>
              <a:defRPr sz="2636"/>
            </a:lvl3pPr>
            <a:lvl4pPr marL="2259300" indent="0">
              <a:buNone/>
              <a:defRPr sz="2636"/>
            </a:lvl4pPr>
            <a:lvl5pPr marL="3012399" indent="0">
              <a:buNone/>
              <a:defRPr sz="2636"/>
            </a:lvl5pPr>
            <a:lvl6pPr marL="3765499" indent="0">
              <a:buNone/>
              <a:defRPr sz="2636"/>
            </a:lvl6pPr>
            <a:lvl7pPr marL="4518599" indent="0">
              <a:buNone/>
              <a:defRPr sz="2636"/>
            </a:lvl7pPr>
            <a:lvl8pPr marL="5271699" indent="0">
              <a:buNone/>
              <a:defRPr sz="2636"/>
            </a:lvl8pPr>
            <a:lvl9pPr marL="6024799" indent="0">
              <a:buNone/>
              <a:defRPr sz="26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8729624"/>
            <a:ext cx="16706301" cy="813253"/>
          </a:xfrm>
        </p:spPr>
        <p:txBody>
          <a:bodyPr anchor="t">
            <a:normAutofit/>
          </a:bodyPr>
          <a:lstStyle>
            <a:lvl1pPr marL="0" indent="0">
              <a:buNone/>
              <a:defRPr sz="2306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4149"/>
            <a:ext cx="16706301" cy="5146250"/>
          </a:xfrm>
        </p:spPr>
        <p:txBody>
          <a:bodyPr anchor="ctr">
            <a:normAutofit/>
          </a:bodyPr>
          <a:lstStyle>
            <a:lvl1pPr algn="l">
              <a:defRPr sz="52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54545"/>
            <a:ext cx="16706303" cy="2384848"/>
          </a:xfrm>
        </p:spPr>
        <p:txBody>
          <a:bodyPr anchor="ctr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81816" y="4518660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5145" y="1356219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208" y="1004149"/>
            <a:ext cx="15748210" cy="4518658"/>
          </a:xfrm>
        </p:spPr>
        <p:txBody>
          <a:bodyPr anchor="ctr">
            <a:normAutofit/>
          </a:bodyPr>
          <a:lstStyle>
            <a:lvl1pPr algn="l">
              <a:defRPr sz="5271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0350" y="5522807"/>
            <a:ext cx="15399925" cy="627592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753100" indent="0">
              <a:buFontTx/>
              <a:buNone/>
              <a:defRPr/>
            </a:lvl2pPr>
            <a:lvl3pPr marL="1506200" indent="0">
              <a:buFontTx/>
              <a:buNone/>
              <a:defRPr/>
            </a:lvl3pPr>
            <a:lvl4pPr marL="2259300" indent="0">
              <a:buFontTx/>
              <a:buNone/>
              <a:defRPr/>
            </a:lvl4pPr>
            <a:lvl5pPr marL="30123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602" y="7154545"/>
            <a:ext cx="16740830" cy="2384848"/>
          </a:xfrm>
        </p:spPr>
        <p:txBody>
          <a:bodyPr anchor="ctr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60" y="5449968"/>
            <a:ext cx="16706298" cy="2419440"/>
          </a:xfrm>
        </p:spPr>
        <p:txBody>
          <a:bodyPr anchor="b">
            <a:normAutofit/>
          </a:bodyPr>
          <a:lstStyle>
            <a:lvl1pPr algn="l">
              <a:defRPr sz="52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7" y="7869408"/>
            <a:ext cx="16706299" cy="1417270"/>
          </a:xfrm>
        </p:spPr>
        <p:txBody>
          <a:bodyPr anchor="t">
            <a:normAutofit/>
          </a:bodyPr>
          <a:lstStyle>
            <a:lvl1pPr marL="0" indent="0" algn="l">
              <a:buNone/>
              <a:defRPr sz="3294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81816" y="4518660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145" y="1356219"/>
            <a:ext cx="1005205" cy="963256"/>
          </a:xfrm>
          <a:prstGeom prst="rect">
            <a:avLst/>
          </a:prstGeom>
        </p:spPr>
        <p:txBody>
          <a:bodyPr vert="horz" lIns="150622" tIns="75311" rIns="150622" bIns="753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636208" y="1004149"/>
            <a:ext cx="15748210" cy="4518658"/>
          </a:xfrm>
        </p:spPr>
        <p:txBody>
          <a:bodyPr anchor="ctr">
            <a:normAutofit/>
          </a:bodyPr>
          <a:lstStyle>
            <a:lvl1pPr algn="l">
              <a:defRPr sz="5271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5" y="6401435"/>
            <a:ext cx="16712912" cy="146438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5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65815"/>
            <a:ext cx="16712912" cy="1673578"/>
          </a:xfrm>
        </p:spPr>
        <p:txBody>
          <a:bodyPr anchor="t">
            <a:normAutofit/>
          </a:bodyPr>
          <a:lstStyle>
            <a:lvl1pPr marL="0" indent="0" algn="l">
              <a:buNone/>
              <a:defRPr sz="2965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6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004149"/>
            <a:ext cx="16706301" cy="451865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0857" y="5773843"/>
            <a:ext cx="16706303" cy="13807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1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5" y="7154545"/>
            <a:ext cx="16706303" cy="2384848"/>
          </a:xfrm>
        </p:spPr>
        <p:txBody>
          <a:bodyPr anchor="t">
            <a:normAutofit/>
          </a:bodyPr>
          <a:lstStyle>
            <a:lvl1pPr marL="0" indent="0" algn="l">
              <a:buNone/>
              <a:defRPr sz="2965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30858" y="1004148"/>
            <a:ext cx="16706298" cy="23987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0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77794" y="1004146"/>
            <a:ext cx="3559362" cy="85352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856" y="1004147"/>
            <a:ext cx="12914833" cy="8535247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1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5449968"/>
            <a:ext cx="16706301" cy="2419440"/>
          </a:xfrm>
        </p:spPr>
        <p:txBody>
          <a:bodyPr anchor="b"/>
          <a:lstStyle>
            <a:lvl1pPr algn="l">
              <a:defRPr sz="658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4" y="7869408"/>
            <a:ext cx="16706303" cy="1417270"/>
          </a:xfrm>
        </p:spPr>
        <p:txBody>
          <a:bodyPr anchor="t">
            <a:normAutofit/>
          </a:bodyPr>
          <a:lstStyle>
            <a:lvl1pPr marL="0" indent="0" algn="l">
              <a:buNone/>
              <a:defRPr sz="3294" cap="all">
                <a:solidFill>
                  <a:schemeClr val="tx1"/>
                </a:solidFill>
              </a:defRPr>
            </a:lvl1pPr>
            <a:lvl2pPr marL="753100" indent="0">
              <a:buNone/>
              <a:defRPr sz="2965">
                <a:solidFill>
                  <a:schemeClr val="tx1">
                    <a:tint val="75000"/>
                  </a:schemeClr>
                </a:solidFill>
              </a:defRPr>
            </a:lvl2pPr>
            <a:lvl3pPr marL="1506200" indent="0">
              <a:buNone/>
              <a:defRPr sz="2636">
                <a:solidFill>
                  <a:schemeClr val="tx1">
                    <a:tint val="75000"/>
                  </a:schemeClr>
                </a:solidFill>
              </a:defRPr>
            </a:lvl3pPr>
            <a:lvl4pPr marL="2259300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4pPr>
            <a:lvl5pPr marL="30123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5pPr>
            <a:lvl6pPr marL="37654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6pPr>
            <a:lvl7pPr marL="45185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7pPr>
            <a:lvl8pPr marL="52716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8pPr>
            <a:lvl9pPr marL="6024799" indent="0">
              <a:buNone/>
              <a:defRPr sz="23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0859" y="3528460"/>
            <a:ext cx="8237098" cy="601093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00062" y="3528461"/>
            <a:ext cx="8237094" cy="60109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7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541" y="3653978"/>
            <a:ext cx="7765034" cy="949232"/>
          </a:xfrm>
        </p:spPr>
        <p:txBody>
          <a:bodyPr anchor="b">
            <a:noAutofit/>
          </a:bodyPr>
          <a:lstStyle>
            <a:lvl1pPr marL="0" indent="0">
              <a:buNone/>
              <a:defRPr sz="4612" b="0"/>
            </a:lvl1pPr>
            <a:lvl2pPr marL="753100" indent="0">
              <a:buNone/>
              <a:defRPr sz="3294" b="1"/>
            </a:lvl2pPr>
            <a:lvl3pPr marL="1506200" indent="0">
              <a:buNone/>
              <a:defRPr sz="2965" b="1"/>
            </a:lvl3pPr>
            <a:lvl4pPr marL="2259300" indent="0">
              <a:buNone/>
              <a:defRPr sz="2636" b="1"/>
            </a:lvl4pPr>
            <a:lvl5pPr marL="3012399" indent="0">
              <a:buNone/>
              <a:defRPr sz="2636" b="1"/>
            </a:lvl5pPr>
            <a:lvl6pPr marL="3765499" indent="0">
              <a:buNone/>
              <a:defRPr sz="2636" b="1"/>
            </a:lvl6pPr>
            <a:lvl7pPr marL="4518599" indent="0">
              <a:buNone/>
              <a:defRPr sz="2636" b="1"/>
            </a:lvl7pPr>
            <a:lvl8pPr marL="5271699" indent="0">
              <a:buNone/>
              <a:defRPr sz="2636" b="1"/>
            </a:lvl8pPr>
            <a:lvl9pPr marL="6024799" indent="0">
              <a:buNone/>
              <a:defRPr sz="26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0858" y="4727859"/>
            <a:ext cx="8239718" cy="481153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52056" y="3667926"/>
            <a:ext cx="7787722" cy="949232"/>
          </a:xfrm>
        </p:spPr>
        <p:txBody>
          <a:bodyPr anchor="b">
            <a:noAutofit/>
          </a:bodyPr>
          <a:lstStyle>
            <a:lvl1pPr marL="0" indent="0">
              <a:buNone/>
              <a:defRPr sz="4612" b="0"/>
            </a:lvl1pPr>
            <a:lvl2pPr marL="753100" indent="0">
              <a:buNone/>
              <a:defRPr sz="3294" b="1"/>
            </a:lvl2pPr>
            <a:lvl3pPr marL="1506200" indent="0">
              <a:buNone/>
              <a:defRPr sz="2965" b="1"/>
            </a:lvl3pPr>
            <a:lvl4pPr marL="2259300" indent="0">
              <a:buNone/>
              <a:defRPr sz="2636" b="1"/>
            </a:lvl4pPr>
            <a:lvl5pPr marL="3012399" indent="0">
              <a:buNone/>
              <a:defRPr sz="2636" b="1"/>
            </a:lvl5pPr>
            <a:lvl6pPr marL="3765499" indent="0">
              <a:buNone/>
              <a:defRPr sz="2636" b="1"/>
            </a:lvl6pPr>
            <a:lvl7pPr marL="4518599" indent="0">
              <a:buNone/>
              <a:defRPr sz="2636" b="1"/>
            </a:lvl7pPr>
            <a:lvl8pPr marL="5271699" indent="0">
              <a:buNone/>
              <a:defRPr sz="2636" b="1"/>
            </a:lvl8pPr>
            <a:lvl9pPr marL="6024799" indent="0">
              <a:buNone/>
              <a:defRPr sz="26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02681" y="4727859"/>
            <a:ext cx="8237098" cy="481153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5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8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5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3416887"/>
            <a:ext cx="6069626" cy="2259330"/>
          </a:xfrm>
        </p:spPr>
        <p:txBody>
          <a:bodyPr anchor="b">
            <a:normAutofit/>
          </a:bodyPr>
          <a:lstStyle>
            <a:lvl1pPr algn="l">
              <a:defRPr sz="39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690" y="1004148"/>
            <a:ext cx="10172467" cy="853524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5676217"/>
            <a:ext cx="6069626" cy="3012440"/>
          </a:xfrm>
        </p:spPr>
        <p:txBody>
          <a:bodyPr anchor="t">
            <a:normAutofit/>
          </a:bodyPr>
          <a:lstStyle>
            <a:lvl1pPr marL="0" indent="0">
              <a:buNone/>
              <a:defRPr sz="2636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4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0098865" cy="11293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2635885"/>
            <a:ext cx="10165256" cy="2259330"/>
          </a:xfrm>
        </p:spPr>
        <p:txBody>
          <a:bodyPr anchor="b">
            <a:normAutofit/>
          </a:bodyPr>
          <a:lstStyle>
            <a:lvl1pPr algn="l">
              <a:defRPr sz="4612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26967" y="1506220"/>
            <a:ext cx="5410189" cy="75311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6"/>
            </a:lvl1pPr>
            <a:lvl2pPr marL="753100" indent="0">
              <a:buNone/>
              <a:defRPr sz="2636"/>
            </a:lvl2pPr>
            <a:lvl3pPr marL="1506200" indent="0">
              <a:buNone/>
              <a:defRPr sz="2636"/>
            </a:lvl3pPr>
            <a:lvl4pPr marL="2259300" indent="0">
              <a:buNone/>
              <a:defRPr sz="2636"/>
            </a:lvl4pPr>
            <a:lvl5pPr marL="3012399" indent="0">
              <a:buNone/>
              <a:defRPr sz="2636"/>
            </a:lvl5pPr>
            <a:lvl6pPr marL="3765499" indent="0">
              <a:buNone/>
              <a:defRPr sz="2636"/>
            </a:lvl6pPr>
            <a:lvl7pPr marL="4518599" indent="0">
              <a:buNone/>
              <a:defRPr sz="2636"/>
            </a:lvl7pPr>
            <a:lvl8pPr marL="5271699" indent="0">
              <a:buNone/>
              <a:defRPr sz="2636"/>
            </a:lvl8pPr>
            <a:lvl9pPr marL="6024799" indent="0">
              <a:buNone/>
              <a:defRPr sz="26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4895215"/>
            <a:ext cx="10165256" cy="3012440"/>
          </a:xfrm>
        </p:spPr>
        <p:txBody>
          <a:bodyPr anchor="t">
            <a:normAutofit/>
          </a:bodyPr>
          <a:lstStyle>
            <a:lvl1pPr marL="0" indent="0">
              <a:buNone/>
              <a:defRPr sz="2965"/>
            </a:lvl1pPr>
            <a:lvl2pPr marL="753100" indent="0">
              <a:buNone/>
              <a:defRPr sz="1977"/>
            </a:lvl2pPr>
            <a:lvl3pPr marL="1506200" indent="0">
              <a:buNone/>
              <a:defRPr sz="1647"/>
            </a:lvl3pPr>
            <a:lvl4pPr marL="2259300" indent="0">
              <a:buNone/>
              <a:defRPr sz="1482"/>
            </a:lvl4pPr>
            <a:lvl5pPr marL="3012399" indent="0">
              <a:buNone/>
              <a:defRPr sz="1482"/>
            </a:lvl5pPr>
            <a:lvl6pPr marL="3765499" indent="0">
              <a:buNone/>
              <a:defRPr sz="1482"/>
            </a:lvl6pPr>
            <a:lvl7pPr marL="4518599" indent="0">
              <a:buNone/>
              <a:defRPr sz="1482"/>
            </a:lvl7pPr>
            <a:lvl8pPr marL="5271699" indent="0">
              <a:buNone/>
              <a:defRPr sz="1482"/>
            </a:lvl8pPr>
            <a:lvl9pPr marL="6024799" indent="0">
              <a:buNone/>
              <a:defRPr sz="14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6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858" y="1004148"/>
            <a:ext cx="16706298" cy="239879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8" y="3528461"/>
            <a:ext cx="16706298" cy="601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3992" y="9670142"/>
            <a:ext cx="2638663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856" y="9670142"/>
            <a:ext cx="12907484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28306" y="9670142"/>
            <a:ext cx="908851" cy="622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4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  <p:sldLayoutId id="2147484264" r:id="rId12"/>
    <p:sldLayoutId id="2147484265" r:id="rId13"/>
    <p:sldLayoutId id="2147484266" r:id="rId14"/>
    <p:sldLayoutId id="2147484267" r:id="rId15"/>
    <p:sldLayoutId id="2147484268" r:id="rId16"/>
    <p:sldLayoutId id="2147484269" r:id="rId17"/>
  </p:sldLayoutIdLst>
  <p:txStyles>
    <p:titleStyle>
      <a:lvl1pPr algn="l" defTabSz="753100" rtl="0" eaLnBrk="1" latinLnBrk="0" hangingPunct="1">
        <a:spcBef>
          <a:spcPct val="0"/>
        </a:spcBef>
        <a:buNone/>
        <a:defRPr sz="593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06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96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2237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63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976887" indent="-470687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230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541712" indent="-282412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94812" indent="-282412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1420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8951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6482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401349" indent="-376550" algn="l" defTabSz="753100" rtl="0" eaLnBrk="1" latinLnBrk="0" hangingPunct="1">
        <a:spcBef>
          <a:spcPts val="0"/>
        </a:spcBef>
        <a:spcAft>
          <a:spcPts val="1647"/>
        </a:spcAft>
        <a:buClr>
          <a:schemeClr val="tx1"/>
        </a:buClr>
        <a:buSzPct val="100000"/>
        <a:buFont typeface="Arial"/>
        <a:buChar char="•"/>
        <a:defRPr sz="197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1pPr>
      <a:lvl2pPr marL="7531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2pPr>
      <a:lvl3pPr marL="15062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3pPr>
      <a:lvl4pPr marL="2259300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4pPr>
      <a:lvl5pPr marL="30123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5pPr>
      <a:lvl6pPr marL="37654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6pPr>
      <a:lvl7pPr marL="45185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7pPr>
      <a:lvl8pPr marL="52716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8pPr>
      <a:lvl9pPr marL="6024799" algn="l" defTabSz="753100" rtl="0" eaLnBrk="1" latinLnBrk="0" hangingPunct="1">
        <a:defRPr sz="29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1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emf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20" Type="http://schemas.openxmlformats.org/officeDocument/2006/relationships/image" Target="../media/image20.emf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BE63A-61CA-6105-483B-581934EB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4124325"/>
            <a:ext cx="5160772" cy="17958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13592" y="923925"/>
            <a:ext cx="8199277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-635">
              <a:lnSpc>
                <a:spcPct val="100400"/>
              </a:lnSpc>
              <a:spcBef>
                <a:spcPts val="95"/>
              </a:spcBef>
            </a:pPr>
            <a:r>
              <a:rPr sz="2200" spc="-1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Xinran</a:t>
            </a:r>
            <a:r>
              <a:rPr sz="2200" spc="-21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Miao</a:t>
            </a:r>
            <a:r>
              <a:rPr sz="2200" spc="-15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</a:t>
            </a:r>
            <a:r>
              <a:rPr lang="en-US" sz="2200" spc="-15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5" dirty="0" err="1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Hanying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Jiang</a:t>
            </a:r>
            <a:r>
              <a:rPr sz="2200" spc="-23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</a:t>
            </a:r>
            <a:r>
              <a:rPr lang="en-US" sz="2200" spc="-23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</a:t>
            </a:r>
            <a:r>
              <a:rPr sz="2200" spc="-1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Mara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Beebe</a:t>
            </a:r>
            <a:r>
              <a:rPr sz="2200" spc="-240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</a:t>
            </a:r>
            <a:r>
              <a:rPr sz="2200" spc="-1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Margaret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04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W.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Thairu</a:t>
            </a:r>
            <a:r>
              <a:rPr sz="2200" spc="-22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</a:t>
            </a:r>
            <a:r>
              <a:rPr sz="2200" spc="-1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Dan</a:t>
            </a:r>
            <a:r>
              <a:rPr lang="en-US"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W.</a:t>
            </a:r>
            <a:r>
              <a:rPr sz="22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Grupe</a:t>
            </a:r>
            <a:r>
              <a:rPr sz="2200" spc="-217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</a:t>
            </a:r>
            <a:r>
              <a:rPr sz="2200" spc="-1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Richard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28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J.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9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Davidson</a:t>
            </a:r>
            <a:r>
              <a:rPr sz="2200" spc="-142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3,4,5</a:t>
            </a:r>
            <a:r>
              <a:rPr sz="2200" spc="-9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Jo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Handelsman</a:t>
            </a:r>
            <a:r>
              <a:rPr sz="2200" spc="-16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2,6</a:t>
            </a:r>
            <a:r>
              <a:rPr sz="2200" spc="-1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,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and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10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Kris</a:t>
            </a:r>
            <a:r>
              <a:rPr sz="2200" spc="-2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22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Sankaran</a:t>
            </a:r>
            <a:r>
              <a:rPr sz="2200" spc="-75" baseline="31746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1,2</a:t>
            </a:r>
            <a:endParaRPr sz="2200" baseline="31746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57443" y="1762125"/>
            <a:ext cx="1859914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b="1" spc="-60" dirty="0">
                <a:latin typeface="Cormorant Garamond" pitchFamily="2" charset="77"/>
                <a:ea typeface="Cormorant Garamond" pitchFamily="2" charset="77"/>
                <a:cs typeface="Cambria"/>
              </a:rPr>
              <a:t>Simulation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310" y="9434328"/>
            <a:ext cx="4730115" cy="15946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570"/>
              </a:lnSpc>
              <a:spcBef>
                <a:spcPts val="110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Software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  <a:p>
            <a:pPr marR="5080">
              <a:lnSpc>
                <a:spcPts val="2170"/>
              </a:lnSpc>
              <a:spcAft>
                <a:spcPts val="900"/>
              </a:spcAft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have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developed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package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estimate,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evaluation,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visualize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LNM-mediation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models.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snippet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right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fits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using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phy-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loseq</a:t>
            </a:r>
            <a:r>
              <a:rPr sz="1800" spc="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object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[3]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input.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157" y="413250"/>
            <a:ext cx="936581" cy="9365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2698" y="1627520"/>
            <a:ext cx="4317734" cy="371063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775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Introduction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  <a:p>
            <a:pPr marL="12700" marR="5080">
              <a:spcAft>
                <a:spcPts val="900"/>
              </a:spcAft>
            </a:pP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Descriptive</a:t>
            </a:r>
            <a:r>
              <a:rPr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statistical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have</a:t>
            </a:r>
            <a:r>
              <a:rPr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played</a:t>
            </a:r>
            <a:r>
              <a:rPr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5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major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role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studies,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but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emer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ging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engineering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problems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</a:t>
            </a:r>
            <a:r>
              <a:rPr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quire</a:t>
            </a:r>
            <a:r>
              <a:rPr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counterfactual</a:t>
            </a:r>
            <a:r>
              <a:rPr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</a:t>
            </a:r>
            <a:endParaRPr lang="en-US" spc="-1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2700" marR="5080">
              <a:spcAft>
                <a:spcPts val="900"/>
              </a:spcAft>
            </a:pP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lang="en-US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establish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disentangle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direct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from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indirect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intervention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using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coun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terfactual</a:t>
            </a:r>
            <a:r>
              <a:rPr lang="en-US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mediation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[1]</a:t>
            </a:r>
            <a:r>
              <a:rPr lang="en-US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logistic-normal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multinomial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[2]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case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study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finds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that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mindfulness’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cannot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explained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by</a:t>
            </a:r>
            <a:r>
              <a:rPr lang="en-US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diet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change</a:t>
            </a:r>
            <a:r>
              <a:rPr lang="en-US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alone.</a:t>
            </a:r>
            <a:endParaRPr lang="en-US" baseline="-43209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2288" y="277671"/>
            <a:ext cx="2830962" cy="13605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7007" y="6105525"/>
            <a:ext cx="942403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LNM-mediation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built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from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two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regressions.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first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linear</a:t>
            </a:r>
            <a:r>
              <a:rPr sz="1800" spc="-15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mediation</a:t>
            </a:r>
            <a:r>
              <a:rPr sz="1800" spc="-15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solidFill>
                  <a:srgbClr val="2168A6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between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treatment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mediators.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second,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outcome</a:t>
            </a:r>
            <a:r>
              <a:rPr sz="1800" spc="-25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C3545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applies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logistic-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normal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mul-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tinomial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link.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Each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sample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treated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multinomial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whose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underlying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probability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inverse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log-ratio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transformation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parameter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depending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treatment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mediators.</a:t>
            </a:r>
            <a:endParaRPr lang="en-US"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314" y="5630395"/>
            <a:ext cx="2548298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sz="30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Methodology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15223" y="273230"/>
            <a:ext cx="2723627" cy="131773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757378" y="2215095"/>
            <a:ext cx="5043170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selection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can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guided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by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semisynthetic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mulation.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Zero-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Inflated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Nonnegative</a:t>
            </a:r>
            <a:r>
              <a:rPr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Quan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tiles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[4]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generate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with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ground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truth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effects.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This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fits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marginals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well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helps</a:t>
            </a:r>
            <a:r>
              <a:rPr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determine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thresholds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calibrate</a:t>
            </a:r>
            <a:r>
              <a:rPr sz="1800" spc="-3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inference.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09416" y="7025429"/>
            <a:ext cx="5765277" cy="2874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58017" y="9856976"/>
            <a:ext cx="6289976" cy="11589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381477" y="6562725"/>
            <a:ext cx="3696970" cy="2883535"/>
            <a:chOff x="10381477" y="6864745"/>
            <a:chExt cx="3696970" cy="2883535"/>
          </a:xfrm>
        </p:grpSpPr>
        <p:sp>
          <p:nvSpPr>
            <p:cNvPr id="19" name="object 19"/>
            <p:cNvSpPr/>
            <p:nvPr/>
          </p:nvSpPr>
          <p:spPr>
            <a:xfrm>
              <a:off x="10404768" y="6879032"/>
              <a:ext cx="0" cy="2004060"/>
            </a:xfrm>
            <a:custGeom>
              <a:avLst/>
              <a:gdLst/>
              <a:ahLst/>
              <a:cxnLst/>
              <a:rect l="l" t="t" r="r" b="b"/>
              <a:pathLst>
                <a:path h="2004059">
                  <a:moveTo>
                    <a:pt x="0" y="0"/>
                  </a:moveTo>
                  <a:lnTo>
                    <a:pt x="0" y="2003602"/>
                  </a:lnTo>
                </a:path>
              </a:pathLst>
            </a:custGeom>
            <a:ln w="28556">
              <a:solidFill>
                <a:srgbClr val="CACB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95130" y="8872957"/>
              <a:ext cx="3669665" cy="0"/>
            </a:xfrm>
            <a:custGeom>
              <a:avLst/>
              <a:gdLst/>
              <a:ahLst/>
              <a:cxnLst/>
              <a:rect l="l" t="t" r="r" b="b"/>
              <a:pathLst>
                <a:path w="3669665">
                  <a:moveTo>
                    <a:pt x="0" y="0"/>
                  </a:moveTo>
                  <a:lnTo>
                    <a:pt x="3669533" y="0"/>
                  </a:lnTo>
                </a:path>
              </a:pathLst>
            </a:custGeom>
            <a:ln w="27167">
              <a:solidFill>
                <a:srgbClr val="CACB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11978" y="7974867"/>
              <a:ext cx="3309620" cy="754380"/>
            </a:xfrm>
            <a:custGeom>
              <a:avLst/>
              <a:gdLst/>
              <a:ahLst/>
              <a:cxnLst/>
              <a:rect l="l" t="t" r="r" b="b"/>
              <a:pathLst>
                <a:path w="3309619" h="754379">
                  <a:moveTo>
                    <a:pt x="0" y="744796"/>
                  </a:moveTo>
                  <a:lnTo>
                    <a:pt x="48970" y="749780"/>
                  </a:lnTo>
                  <a:lnTo>
                    <a:pt x="98001" y="752897"/>
                  </a:lnTo>
                  <a:lnTo>
                    <a:pt x="147072" y="754253"/>
                  </a:lnTo>
                  <a:lnTo>
                    <a:pt x="196158" y="753955"/>
                  </a:lnTo>
                  <a:lnTo>
                    <a:pt x="245238" y="752112"/>
                  </a:lnTo>
                  <a:lnTo>
                    <a:pt x="294290" y="748829"/>
                  </a:lnTo>
                  <a:lnTo>
                    <a:pt x="343290" y="744214"/>
                  </a:lnTo>
                  <a:lnTo>
                    <a:pt x="392217" y="738374"/>
                  </a:lnTo>
                  <a:lnTo>
                    <a:pt x="441047" y="731416"/>
                  </a:lnTo>
                  <a:lnTo>
                    <a:pt x="489758" y="723447"/>
                  </a:lnTo>
                  <a:lnTo>
                    <a:pt x="538329" y="714575"/>
                  </a:lnTo>
                  <a:lnTo>
                    <a:pt x="586735" y="704906"/>
                  </a:lnTo>
                  <a:lnTo>
                    <a:pt x="634956" y="694548"/>
                  </a:lnTo>
                  <a:lnTo>
                    <a:pt x="682968" y="683607"/>
                  </a:lnTo>
                  <a:lnTo>
                    <a:pt x="730749" y="672191"/>
                  </a:lnTo>
                  <a:lnTo>
                    <a:pt x="778276" y="660407"/>
                  </a:lnTo>
                  <a:lnTo>
                    <a:pt x="827042" y="647978"/>
                  </a:lnTo>
                  <a:lnTo>
                    <a:pt x="875706" y="635264"/>
                  </a:lnTo>
                  <a:lnTo>
                    <a:pt x="924265" y="622265"/>
                  </a:lnTo>
                  <a:lnTo>
                    <a:pt x="972718" y="608983"/>
                  </a:lnTo>
                  <a:lnTo>
                    <a:pt x="1021062" y="595418"/>
                  </a:lnTo>
                  <a:lnTo>
                    <a:pt x="1069296" y="581571"/>
                  </a:lnTo>
                  <a:lnTo>
                    <a:pt x="1117415" y="567443"/>
                  </a:lnTo>
                  <a:lnTo>
                    <a:pt x="1165420" y="553034"/>
                  </a:lnTo>
                  <a:lnTo>
                    <a:pt x="1213306" y="538345"/>
                  </a:lnTo>
                  <a:lnTo>
                    <a:pt x="1261071" y="523377"/>
                  </a:lnTo>
                  <a:lnTo>
                    <a:pt x="1308714" y="508131"/>
                  </a:lnTo>
                  <a:lnTo>
                    <a:pt x="1356233" y="492607"/>
                  </a:lnTo>
                  <a:lnTo>
                    <a:pt x="1403624" y="476806"/>
                  </a:lnTo>
                  <a:lnTo>
                    <a:pt x="1450885" y="460729"/>
                  </a:lnTo>
                  <a:lnTo>
                    <a:pt x="1498015" y="444376"/>
                  </a:lnTo>
                  <a:lnTo>
                    <a:pt x="1545010" y="427749"/>
                  </a:lnTo>
                  <a:lnTo>
                    <a:pt x="1591869" y="410848"/>
                  </a:lnTo>
                  <a:lnTo>
                    <a:pt x="1638590" y="393674"/>
                  </a:lnTo>
                  <a:lnTo>
                    <a:pt x="1685169" y="376227"/>
                  </a:lnTo>
                  <a:lnTo>
                    <a:pt x="1731605" y="358509"/>
                  </a:lnTo>
                  <a:lnTo>
                    <a:pt x="1778700" y="340223"/>
                  </a:lnTo>
                  <a:lnTo>
                    <a:pt x="1825728" y="321764"/>
                  </a:lnTo>
                  <a:lnTo>
                    <a:pt x="1872739" y="303248"/>
                  </a:lnTo>
                  <a:lnTo>
                    <a:pt x="1919783" y="284792"/>
                  </a:lnTo>
                  <a:lnTo>
                    <a:pt x="1966911" y="266511"/>
                  </a:lnTo>
                  <a:lnTo>
                    <a:pt x="2014173" y="248523"/>
                  </a:lnTo>
                  <a:lnTo>
                    <a:pt x="2061620" y="230943"/>
                  </a:lnTo>
                  <a:lnTo>
                    <a:pt x="2109302" y="213889"/>
                  </a:lnTo>
                  <a:lnTo>
                    <a:pt x="2157268" y="197477"/>
                  </a:lnTo>
                  <a:lnTo>
                    <a:pt x="2205570" y="181824"/>
                  </a:lnTo>
                  <a:lnTo>
                    <a:pt x="2254258" y="167045"/>
                  </a:lnTo>
                  <a:lnTo>
                    <a:pt x="2303381" y="153258"/>
                  </a:lnTo>
                  <a:lnTo>
                    <a:pt x="2352304" y="140709"/>
                  </a:lnTo>
                  <a:lnTo>
                    <a:pt x="2401510" y="129196"/>
                  </a:lnTo>
                  <a:lnTo>
                    <a:pt x="2450977" y="118632"/>
                  </a:lnTo>
                  <a:lnTo>
                    <a:pt x="2500681" y="108930"/>
                  </a:lnTo>
                  <a:lnTo>
                    <a:pt x="2550599" y="100004"/>
                  </a:lnTo>
                  <a:lnTo>
                    <a:pt x="2600708" y="91766"/>
                  </a:lnTo>
                  <a:lnTo>
                    <a:pt x="2650985" y="84129"/>
                  </a:lnTo>
                  <a:lnTo>
                    <a:pt x="2701407" y="77007"/>
                  </a:lnTo>
                  <a:lnTo>
                    <a:pt x="2751950" y="70312"/>
                  </a:lnTo>
                  <a:lnTo>
                    <a:pt x="2802592" y="63958"/>
                  </a:lnTo>
                  <a:lnTo>
                    <a:pt x="2853309" y="57857"/>
                  </a:lnTo>
                  <a:lnTo>
                    <a:pt x="2904078" y="51922"/>
                  </a:lnTo>
                  <a:lnTo>
                    <a:pt x="2954876" y="46067"/>
                  </a:lnTo>
                  <a:lnTo>
                    <a:pt x="3005680" y="40204"/>
                  </a:lnTo>
                  <a:lnTo>
                    <a:pt x="3056466" y="34247"/>
                  </a:lnTo>
                  <a:lnTo>
                    <a:pt x="3107212" y="28108"/>
                  </a:lnTo>
                  <a:lnTo>
                    <a:pt x="3157894" y="21701"/>
                  </a:lnTo>
                  <a:lnTo>
                    <a:pt x="3208489" y="14939"/>
                  </a:lnTo>
                  <a:lnTo>
                    <a:pt x="3258974" y="7734"/>
                  </a:lnTo>
                  <a:lnTo>
                    <a:pt x="3309326" y="0"/>
                  </a:lnTo>
                </a:path>
              </a:pathLst>
            </a:custGeom>
            <a:ln w="17022">
              <a:solidFill>
                <a:srgbClr val="00A9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01591" y="6988060"/>
              <a:ext cx="3319779" cy="1640205"/>
            </a:xfrm>
            <a:custGeom>
              <a:avLst/>
              <a:gdLst/>
              <a:ahLst/>
              <a:cxnLst/>
              <a:rect l="l" t="t" r="r" b="b"/>
              <a:pathLst>
                <a:path w="3319780" h="1640204">
                  <a:moveTo>
                    <a:pt x="0" y="1639608"/>
                  </a:moveTo>
                  <a:lnTo>
                    <a:pt x="50745" y="1635850"/>
                  </a:lnTo>
                  <a:lnTo>
                    <a:pt x="101619" y="1631917"/>
                  </a:lnTo>
                  <a:lnTo>
                    <a:pt x="152552" y="1627680"/>
                  </a:lnTo>
                  <a:lnTo>
                    <a:pt x="203474" y="1623013"/>
                  </a:lnTo>
                  <a:lnTo>
                    <a:pt x="254318" y="1617789"/>
                  </a:lnTo>
                  <a:lnTo>
                    <a:pt x="305014" y="1611880"/>
                  </a:lnTo>
                  <a:lnTo>
                    <a:pt x="355493" y="1605159"/>
                  </a:lnTo>
                  <a:lnTo>
                    <a:pt x="405687" y="1597498"/>
                  </a:lnTo>
                  <a:lnTo>
                    <a:pt x="455527" y="1588771"/>
                  </a:lnTo>
                  <a:lnTo>
                    <a:pt x="504943" y="1578850"/>
                  </a:lnTo>
                  <a:lnTo>
                    <a:pt x="553868" y="1567608"/>
                  </a:lnTo>
                  <a:lnTo>
                    <a:pt x="602231" y="1554918"/>
                  </a:lnTo>
                  <a:lnTo>
                    <a:pt x="649965" y="1540653"/>
                  </a:lnTo>
                  <a:lnTo>
                    <a:pt x="697000" y="1524684"/>
                  </a:lnTo>
                  <a:lnTo>
                    <a:pt x="743268" y="1506886"/>
                  </a:lnTo>
                  <a:lnTo>
                    <a:pt x="788699" y="1487130"/>
                  </a:lnTo>
                  <a:lnTo>
                    <a:pt x="835937" y="1463926"/>
                  </a:lnTo>
                  <a:lnTo>
                    <a:pt x="881543" y="1438821"/>
                  </a:lnTo>
                  <a:lnTo>
                    <a:pt x="925624" y="1411945"/>
                  </a:lnTo>
                  <a:lnTo>
                    <a:pt x="968285" y="1383431"/>
                  </a:lnTo>
                  <a:lnTo>
                    <a:pt x="1009632" y="1353410"/>
                  </a:lnTo>
                  <a:lnTo>
                    <a:pt x="1049770" y="1322014"/>
                  </a:lnTo>
                  <a:lnTo>
                    <a:pt x="1088805" y="1289374"/>
                  </a:lnTo>
                  <a:lnTo>
                    <a:pt x="1126842" y="1255622"/>
                  </a:lnTo>
                  <a:lnTo>
                    <a:pt x="1163988" y="1220889"/>
                  </a:lnTo>
                  <a:lnTo>
                    <a:pt x="1200347" y="1185307"/>
                  </a:lnTo>
                  <a:lnTo>
                    <a:pt x="1236026" y="1149007"/>
                  </a:lnTo>
                  <a:lnTo>
                    <a:pt x="1271129" y="1112121"/>
                  </a:lnTo>
                  <a:lnTo>
                    <a:pt x="1305762" y="1074781"/>
                  </a:lnTo>
                  <a:lnTo>
                    <a:pt x="1340032" y="1037117"/>
                  </a:lnTo>
                  <a:lnTo>
                    <a:pt x="1374043" y="999262"/>
                  </a:lnTo>
                  <a:lnTo>
                    <a:pt x="1407901" y="961347"/>
                  </a:lnTo>
                  <a:lnTo>
                    <a:pt x="1441711" y="923504"/>
                  </a:lnTo>
                  <a:lnTo>
                    <a:pt x="1475580" y="885864"/>
                  </a:lnTo>
                  <a:lnTo>
                    <a:pt x="1509613" y="848558"/>
                  </a:lnTo>
                  <a:lnTo>
                    <a:pt x="1543470" y="812201"/>
                  </a:lnTo>
                  <a:lnTo>
                    <a:pt x="1577834" y="776158"/>
                  </a:lnTo>
                  <a:lnTo>
                    <a:pt x="1612716" y="740464"/>
                  </a:lnTo>
                  <a:lnTo>
                    <a:pt x="1648128" y="705156"/>
                  </a:lnTo>
                  <a:lnTo>
                    <a:pt x="1684086" y="670267"/>
                  </a:lnTo>
                  <a:lnTo>
                    <a:pt x="1720600" y="635834"/>
                  </a:lnTo>
                  <a:lnTo>
                    <a:pt x="1757683" y="601892"/>
                  </a:lnTo>
                  <a:lnTo>
                    <a:pt x="1795350" y="568475"/>
                  </a:lnTo>
                  <a:lnTo>
                    <a:pt x="1833612" y="535620"/>
                  </a:lnTo>
                  <a:lnTo>
                    <a:pt x="1872483" y="503361"/>
                  </a:lnTo>
                  <a:lnTo>
                    <a:pt x="1911975" y="471734"/>
                  </a:lnTo>
                  <a:lnTo>
                    <a:pt x="1952102" y="440774"/>
                  </a:lnTo>
                  <a:lnTo>
                    <a:pt x="1992875" y="410515"/>
                  </a:lnTo>
                  <a:lnTo>
                    <a:pt x="2034309" y="380994"/>
                  </a:lnTo>
                  <a:lnTo>
                    <a:pt x="2076415" y="352246"/>
                  </a:lnTo>
                  <a:lnTo>
                    <a:pt x="2119207" y="324306"/>
                  </a:lnTo>
                  <a:lnTo>
                    <a:pt x="2162698" y="297209"/>
                  </a:lnTo>
                  <a:lnTo>
                    <a:pt x="2206901" y="270990"/>
                  </a:lnTo>
                  <a:lnTo>
                    <a:pt x="2251827" y="245685"/>
                  </a:lnTo>
                  <a:lnTo>
                    <a:pt x="2297491" y="221329"/>
                  </a:lnTo>
                  <a:lnTo>
                    <a:pt x="2341699" y="199070"/>
                  </a:lnTo>
                  <a:lnTo>
                    <a:pt x="2386604" y="177784"/>
                  </a:lnTo>
                  <a:lnTo>
                    <a:pt x="2432169" y="157509"/>
                  </a:lnTo>
                  <a:lnTo>
                    <a:pt x="2478352" y="138281"/>
                  </a:lnTo>
                  <a:lnTo>
                    <a:pt x="2525115" y="120139"/>
                  </a:lnTo>
                  <a:lnTo>
                    <a:pt x="2572417" y="103120"/>
                  </a:lnTo>
                  <a:lnTo>
                    <a:pt x="2620219" y="87260"/>
                  </a:lnTo>
                  <a:lnTo>
                    <a:pt x="2668481" y="72597"/>
                  </a:lnTo>
                  <a:lnTo>
                    <a:pt x="2717163" y="59168"/>
                  </a:lnTo>
                  <a:lnTo>
                    <a:pt x="2766226" y="47011"/>
                  </a:lnTo>
                  <a:lnTo>
                    <a:pt x="2815630" y="36162"/>
                  </a:lnTo>
                  <a:lnTo>
                    <a:pt x="2865335" y="26660"/>
                  </a:lnTo>
                  <a:lnTo>
                    <a:pt x="2915302" y="18541"/>
                  </a:lnTo>
                  <a:lnTo>
                    <a:pt x="2965490" y="11842"/>
                  </a:lnTo>
                  <a:lnTo>
                    <a:pt x="3015860" y="6601"/>
                  </a:lnTo>
                  <a:lnTo>
                    <a:pt x="3066373" y="2856"/>
                  </a:lnTo>
                  <a:lnTo>
                    <a:pt x="3116988" y="643"/>
                  </a:lnTo>
                  <a:lnTo>
                    <a:pt x="3167665" y="0"/>
                  </a:lnTo>
                  <a:lnTo>
                    <a:pt x="3218366" y="963"/>
                  </a:lnTo>
                  <a:lnTo>
                    <a:pt x="3269050" y="3571"/>
                  </a:lnTo>
                  <a:lnTo>
                    <a:pt x="3319678" y="7860"/>
                  </a:lnTo>
                </a:path>
              </a:pathLst>
            </a:custGeom>
            <a:ln w="17149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14123" y="8256560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0"/>
                  </a:moveTo>
                  <a:lnTo>
                    <a:pt x="0" y="278466"/>
                  </a:lnTo>
                </a:path>
              </a:pathLst>
            </a:custGeom>
            <a:ln w="285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89922" y="827781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4">
                  <a:moveTo>
                    <a:pt x="0" y="0"/>
                  </a:moveTo>
                  <a:lnTo>
                    <a:pt x="0" y="685979"/>
                  </a:lnTo>
                </a:path>
              </a:pathLst>
            </a:custGeom>
            <a:ln w="28556">
              <a:solidFill>
                <a:srgbClr val="04AA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66135" y="7226810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h="1737359">
                  <a:moveTo>
                    <a:pt x="0" y="0"/>
                  </a:moveTo>
                  <a:lnTo>
                    <a:pt x="0" y="1736987"/>
                  </a:lnTo>
                </a:path>
              </a:pathLst>
            </a:custGeom>
            <a:ln w="28556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98261" y="7253910"/>
              <a:ext cx="0" cy="1002665"/>
            </a:xfrm>
            <a:custGeom>
              <a:avLst/>
              <a:gdLst/>
              <a:ahLst/>
              <a:cxnLst/>
              <a:rect l="l" t="t" r="r" b="b"/>
              <a:pathLst>
                <a:path h="1002665">
                  <a:moveTo>
                    <a:pt x="0" y="0"/>
                  </a:moveTo>
                  <a:lnTo>
                    <a:pt x="0" y="1002650"/>
                  </a:lnTo>
                </a:path>
              </a:pathLst>
            </a:custGeom>
            <a:ln w="285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7336" y="8256560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0" y="0"/>
                  </a:moveTo>
                  <a:lnTo>
                    <a:pt x="1145015" y="0"/>
                  </a:lnTo>
                </a:path>
              </a:pathLst>
            </a:custGeom>
            <a:ln w="271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03522" y="8866742"/>
              <a:ext cx="2059305" cy="873125"/>
            </a:xfrm>
            <a:custGeom>
              <a:avLst/>
              <a:gdLst/>
              <a:ahLst/>
              <a:cxnLst/>
              <a:rect l="l" t="t" r="r" b="b"/>
              <a:pathLst>
                <a:path w="2059304" h="873125">
                  <a:moveTo>
                    <a:pt x="926771" y="872755"/>
                  </a:moveTo>
                  <a:lnTo>
                    <a:pt x="879366" y="864246"/>
                  </a:lnTo>
                  <a:lnTo>
                    <a:pt x="835514" y="844391"/>
                  </a:lnTo>
                  <a:lnTo>
                    <a:pt x="795384" y="816576"/>
                  </a:lnTo>
                  <a:lnTo>
                    <a:pt x="759143" y="784189"/>
                  </a:lnTo>
                  <a:lnTo>
                    <a:pt x="723912" y="747543"/>
                  </a:lnTo>
                  <a:lnTo>
                    <a:pt x="690927" y="709219"/>
                  </a:lnTo>
                  <a:lnTo>
                    <a:pt x="659847" y="669469"/>
                  </a:lnTo>
                  <a:lnTo>
                    <a:pt x="630331" y="628546"/>
                  </a:lnTo>
                  <a:lnTo>
                    <a:pt x="602036" y="586704"/>
                  </a:lnTo>
                  <a:lnTo>
                    <a:pt x="574622" y="544194"/>
                  </a:lnTo>
                  <a:lnTo>
                    <a:pt x="547747" y="501270"/>
                  </a:lnTo>
                  <a:lnTo>
                    <a:pt x="521070" y="458185"/>
                  </a:lnTo>
                  <a:lnTo>
                    <a:pt x="494248" y="415192"/>
                  </a:lnTo>
                  <a:lnTo>
                    <a:pt x="466942" y="372543"/>
                  </a:lnTo>
                  <a:lnTo>
                    <a:pt x="438809" y="330492"/>
                  </a:lnTo>
                  <a:lnTo>
                    <a:pt x="409150" y="289090"/>
                  </a:lnTo>
                  <a:lnTo>
                    <a:pt x="377502" y="248536"/>
                  </a:lnTo>
                  <a:lnTo>
                    <a:pt x="343846" y="209305"/>
                  </a:lnTo>
                  <a:lnTo>
                    <a:pt x="308163" y="171871"/>
                  </a:lnTo>
                  <a:lnTo>
                    <a:pt x="270433" y="136708"/>
                  </a:lnTo>
                  <a:lnTo>
                    <a:pt x="230637" y="104291"/>
                  </a:lnTo>
                  <a:lnTo>
                    <a:pt x="188756" y="75094"/>
                  </a:lnTo>
                  <a:lnTo>
                    <a:pt x="144771" y="49593"/>
                  </a:lnTo>
                  <a:lnTo>
                    <a:pt x="98662" y="28260"/>
                  </a:lnTo>
                  <a:lnTo>
                    <a:pt x="50412" y="11571"/>
                  </a:lnTo>
                  <a:lnTo>
                    <a:pt x="0" y="0"/>
                  </a:lnTo>
                  <a:lnTo>
                    <a:pt x="2058829" y="16130"/>
                  </a:lnTo>
                  <a:lnTo>
                    <a:pt x="2011269" y="28469"/>
                  </a:lnTo>
                  <a:lnTo>
                    <a:pt x="1964295" y="42682"/>
                  </a:lnTo>
                  <a:lnTo>
                    <a:pt x="1917980" y="58729"/>
                  </a:lnTo>
                  <a:lnTo>
                    <a:pt x="1872393" y="76571"/>
                  </a:lnTo>
                  <a:lnTo>
                    <a:pt x="1827606" y="96167"/>
                  </a:lnTo>
                  <a:lnTo>
                    <a:pt x="1783690" y="117478"/>
                  </a:lnTo>
                  <a:lnTo>
                    <a:pt x="1740716" y="140464"/>
                  </a:lnTo>
                  <a:lnTo>
                    <a:pt x="1698755" y="165085"/>
                  </a:lnTo>
                  <a:lnTo>
                    <a:pt x="1657878" y="191302"/>
                  </a:lnTo>
                  <a:lnTo>
                    <a:pt x="1618156" y="219075"/>
                  </a:lnTo>
                  <a:lnTo>
                    <a:pt x="1579660" y="248363"/>
                  </a:lnTo>
                  <a:lnTo>
                    <a:pt x="1542462" y="279127"/>
                  </a:lnTo>
                  <a:lnTo>
                    <a:pt x="1506631" y="311328"/>
                  </a:lnTo>
                  <a:lnTo>
                    <a:pt x="1472239" y="344925"/>
                  </a:lnTo>
                  <a:lnTo>
                    <a:pt x="1438516" y="380684"/>
                  </a:lnTo>
                  <a:lnTo>
                    <a:pt x="1406144" y="417519"/>
                  </a:lnTo>
                  <a:lnTo>
                    <a:pt x="1374844" y="455209"/>
                  </a:lnTo>
                  <a:lnTo>
                    <a:pt x="1344337" y="493533"/>
                  </a:lnTo>
                  <a:lnTo>
                    <a:pt x="1314344" y="532270"/>
                  </a:lnTo>
                  <a:lnTo>
                    <a:pt x="1254785" y="610100"/>
                  </a:lnTo>
                  <a:lnTo>
                    <a:pt x="1224660" y="648750"/>
                  </a:lnTo>
                  <a:lnTo>
                    <a:pt x="1193934" y="686930"/>
                  </a:lnTo>
                  <a:lnTo>
                    <a:pt x="1162326" y="724419"/>
                  </a:lnTo>
                  <a:lnTo>
                    <a:pt x="1129559" y="760995"/>
                  </a:lnTo>
                  <a:lnTo>
                    <a:pt x="1095690" y="795031"/>
                  </a:lnTo>
                  <a:lnTo>
                    <a:pt x="1058342" y="826057"/>
                  </a:lnTo>
                  <a:lnTo>
                    <a:pt x="1017649" y="851240"/>
                  </a:lnTo>
                  <a:lnTo>
                    <a:pt x="973747" y="867750"/>
                  </a:lnTo>
                  <a:lnTo>
                    <a:pt x="926771" y="872755"/>
                  </a:lnTo>
                  <a:close/>
                </a:path>
              </a:pathLst>
            </a:custGeom>
            <a:solidFill>
              <a:srgbClr val="04AA9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03522" y="8866742"/>
              <a:ext cx="2059305" cy="873125"/>
            </a:xfrm>
            <a:custGeom>
              <a:avLst/>
              <a:gdLst/>
              <a:ahLst/>
              <a:cxnLst/>
              <a:rect l="l" t="t" r="r" b="b"/>
              <a:pathLst>
                <a:path w="2059304" h="873125">
                  <a:moveTo>
                    <a:pt x="2058829" y="16130"/>
                  </a:moveTo>
                  <a:lnTo>
                    <a:pt x="2011269" y="28469"/>
                  </a:lnTo>
                  <a:lnTo>
                    <a:pt x="1964295" y="42682"/>
                  </a:lnTo>
                  <a:lnTo>
                    <a:pt x="1917980" y="58729"/>
                  </a:lnTo>
                  <a:lnTo>
                    <a:pt x="1872393" y="76571"/>
                  </a:lnTo>
                  <a:lnTo>
                    <a:pt x="1827606" y="96167"/>
                  </a:lnTo>
                  <a:lnTo>
                    <a:pt x="1783690" y="117478"/>
                  </a:lnTo>
                  <a:lnTo>
                    <a:pt x="1740716" y="140464"/>
                  </a:lnTo>
                  <a:lnTo>
                    <a:pt x="1698755" y="165085"/>
                  </a:lnTo>
                  <a:lnTo>
                    <a:pt x="1657878" y="191302"/>
                  </a:lnTo>
                  <a:lnTo>
                    <a:pt x="1618156" y="219075"/>
                  </a:lnTo>
                  <a:lnTo>
                    <a:pt x="1579660" y="248363"/>
                  </a:lnTo>
                  <a:lnTo>
                    <a:pt x="1542462" y="279127"/>
                  </a:lnTo>
                  <a:lnTo>
                    <a:pt x="1506631" y="311328"/>
                  </a:lnTo>
                  <a:lnTo>
                    <a:pt x="1472239" y="344925"/>
                  </a:lnTo>
                  <a:lnTo>
                    <a:pt x="1438516" y="380684"/>
                  </a:lnTo>
                  <a:lnTo>
                    <a:pt x="1406144" y="417519"/>
                  </a:lnTo>
                  <a:lnTo>
                    <a:pt x="1374844" y="455209"/>
                  </a:lnTo>
                  <a:lnTo>
                    <a:pt x="1344337" y="493533"/>
                  </a:lnTo>
                  <a:lnTo>
                    <a:pt x="1314344" y="532270"/>
                  </a:lnTo>
                  <a:lnTo>
                    <a:pt x="1284586" y="571199"/>
                  </a:lnTo>
                  <a:lnTo>
                    <a:pt x="1254785" y="610100"/>
                  </a:lnTo>
                  <a:lnTo>
                    <a:pt x="1224660" y="648750"/>
                  </a:lnTo>
                  <a:lnTo>
                    <a:pt x="1193934" y="686930"/>
                  </a:lnTo>
                  <a:lnTo>
                    <a:pt x="1162326" y="724419"/>
                  </a:lnTo>
                  <a:lnTo>
                    <a:pt x="1129559" y="760995"/>
                  </a:lnTo>
                  <a:lnTo>
                    <a:pt x="1095690" y="795031"/>
                  </a:lnTo>
                  <a:lnTo>
                    <a:pt x="1058342" y="826057"/>
                  </a:lnTo>
                  <a:lnTo>
                    <a:pt x="1017649" y="851240"/>
                  </a:lnTo>
                  <a:lnTo>
                    <a:pt x="973747" y="867750"/>
                  </a:lnTo>
                  <a:lnTo>
                    <a:pt x="926771" y="872755"/>
                  </a:lnTo>
                  <a:lnTo>
                    <a:pt x="879366" y="864246"/>
                  </a:lnTo>
                  <a:lnTo>
                    <a:pt x="835514" y="844391"/>
                  </a:lnTo>
                  <a:lnTo>
                    <a:pt x="795384" y="816576"/>
                  </a:lnTo>
                  <a:lnTo>
                    <a:pt x="759143" y="784189"/>
                  </a:lnTo>
                  <a:lnTo>
                    <a:pt x="723912" y="747543"/>
                  </a:lnTo>
                  <a:lnTo>
                    <a:pt x="690927" y="709219"/>
                  </a:lnTo>
                  <a:lnTo>
                    <a:pt x="659847" y="669469"/>
                  </a:lnTo>
                  <a:lnTo>
                    <a:pt x="630331" y="628546"/>
                  </a:lnTo>
                  <a:lnTo>
                    <a:pt x="602036" y="586704"/>
                  </a:lnTo>
                  <a:lnTo>
                    <a:pt x="574622" y="544194"/>
                  </a:lnTo>
                  <a:lnTo>
                    <a:pt x="547747" y="501270"/>
                  </a:lnTo>
                  <a:lnTo>
                    <a:pt x="521070" y="458185"/>
                  </a:lnTo>
                  <a:lnTo>
                    <a:pt x="494248" y="415192"/>
                  </a:lnTo>
                  <a:lnTo>
                    <a:pt x="466942" y="372543"/>
                  </a:lnTo>
                  <a:lnTo>
                    <a:pt x="438809" y="330492"/>
                  </a:lnTo>
                  <a:lnTo>
                    <a:pt x="409150" y="289090"/>
                  </a:lnTo>
                  <a:lnTo>
                    <a:pt x="377502" y="248536"/>
                  </a:lnTo>
                  <a:lnTo>
                    <a:pt x="343846" y="209305"/>
                  </a:lnTo>
                  <a:lnTo>
                    <a:pt x="308163" y="171871"/>
                  </a:lnTo>
                  <a:lnTo>
                    <a:pt x="270433" y="136708"/>
                  </a:lnTo>
                  <a:lnTo>
                    <a:pt x="230637" y="104291"/>
                  </a:lnTo>
                  <a:lnTo>
                    <a:pt x="188756" y="75094"/>
                  </a:lnTo>
                  <a:lnTo>
                    <a:pt x="144771" y="49593"/>
                  </a:lnTo>
                  <a:lnTo>
                    <a:pt x="98662" y="28260"/>
                  </a:lnTo>
                  <a:lnTo>
                    <a:pt x="50412" y="11571"/>
                  </a:lnTo>
                  <a:lnTo>
                    <a:pt x="0" y="0"/>
                  </a:lnTo>
                </a:path>
              </a:pathLst>
            </a:custGeom>
            <a:ln w="17111">
              <a:solidFill>
                <a:srgbClr val="04AA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29945" y="8845416"/>
              <a:ext cx="2974975" cy="748030"/>
            </a:xfrm>
            <a:custGeom>
              <a:avLst/>
              <a:gdLst/>
              <a:ahLst/>
              <a:cxnLst/>
              <a:rect l="l" t="t" r="r" b="b"/>
              <a:pathLst>
                <a:path w="2974975" h="748029">
                  <a:moveTo>
                    <a:pt x="1661379" y="747700"/>
                  </a:moveTo>
                  <a:lnTo>
                    <a:pt x="1614895" y="743609"/>
                  </a:lnTo>
                  <a:lnTo>
                    <a:pt x="1568664" y="735671"/>
                  </a:lnTo>
                  <a:lnTo>
                    <a:pt x="1522847" y="724198"/>
                  </a:lnTo>
                  <a:lnTo>
                    <a:pt x="1477605" y="709504"/>
                  </a:lnTo>
                  <a:lnTo>
                    <a:pt x="1433099" y="691900"/>
                  </a:lnTo>
                  <a:lnTo>
                    <a:pt x="1389489" y="671700"/>
                  </a:lnTo>
                  <a:lnTo>
                    <a:pt x="1346935" y="649217"/>
                  </a:lnTo>
                  <a:lnTo>
                    <a:pt x="1305599" y="624764"/>
                  </a:lnTo>
                  <a:lnTo>
                    <a:pt x="1265642" y="598652"/>
                  </a:lnTo>
                  <a:lnTo>
                    <a:pt x="1227223" y="571196"/>
                  </a:lnTo>
                  <a:lnTo>
                    <a:pt x="1186981" y="540230"/>
                  </a:lnTo>
                  <a:lnTo>
                    <a:pt x="1147564" y="508243"/>
                  </a:lnTo>
                  <a:lnTo>
                    <a:pt x="1108747" y="475522"/>
                  </a:lnTo>
                  <a:lnTo>
                    <a:pt x="1070304" y="442357"/>
                  </a:lnTo>
                  <a:lnTo>
                    <a:pt x="1032009" y="409034"/>
                  </a:lnTo>
                  <a:lnTo>
                    <a:pt x="993638" y="375841"/>
                  </a:lnTo>
                  <a:lnTo>
                    <a:pt x="954965" y="343066"/>
                  </a:lnTo>
                  <a:lnTo>
                    <a:pt x="915765" y="310997"/>
                  </a:lnTo>
                  <a:lnTo>
                    <a:pt x="875812" y="279922"/>
                  </a:lnTo>
                  <a:lnTo>
                    <a:pt x="834881" y="250128"/>
                  </a:lnTo>
                  <a:lnTo>
                    <a:pt x="792747" y="221904"/>
                  </a:lnTo>
                  <a:lnTo>
                    <a:pt x="749184" y="195538"/>
                  </a:lnTo>
                  <a:lnTo>
                    <a:pt x="706752" y="172640"/>
                  </a:lnTo>
                  <a:lnTo>
                    <a:pt x="663383" y="151782"/>
                  </a:lnTo>
                  <a:lnTo>
                    <a:pt x="619153" y="132830"/>
                  </a:lnTo>
                  <a:lnTo>
                    <a:pt x="574136" y="115653"/>
                  </a:lnTo>
                  <a:lnTo>
                    <a:pt x="528408" y="100120"/>
                  </a:lnTo>
                  <a:lnTo>
                    <a:pt x="482044" y="86098"/>
                  </a:lnTo>
                  <a:lnTo>
                    <a:pt x="435120" y="73455"/>
                  </a:lnTo>
                  <a:lnTo>
                    <a:pt x="387710" y="62060"/>
                  </a:lnTo>
                  <a:lnTo>
                    <a:pt x="339890" y="51781"/>
                  </a:lnTo>
                  <a:lnTo>
                    <a:pt x="291736" y="42486"/>
                  </a:lnTo>
                  <a:lnTo>
                    <a:pt x="243322" y="34044"/>
                  </a:lnTo>
                  <a:lnTo>
                    <a:pt x="194725" y="26321"/>
                  </a:lnTo>
                  <a:lnTo>
                    <a:pt x="146018" y="19187"/>
                  </a:lnTo>
                  <a:lnTo>
                    <a:pt x="97278" y="12510"/>
                  </a:lnTo>
                  <a:lnTo>
                    <a:pt x="48580" y="6158"/>
                  </a:lnTo>
                  <a:lnTo>
                    <a:pt x="0" y="0"/>
                  </a:lnTo>
                  <a:lnTo>
                    <a:pt x="2974356" y="31752"/>
                  </a:lnTo>
                  <a:lnTo>
                    <a:pt x="2924636" y="39202"/>
                  </a:lnTo>
                  <a:lnTo>
                    <a:pt x="2875304" y="48664"/>
                  </a:lnTo>
                  <a:lnTo>
                    <a:pt x="2826441" y="60103"/>
                  </a:lnTo>
                  <a:lnTo>
                    <a:pt x="2778123" y="73482"/>
                  </a:lnTo>
                  <a:lnTo>
                    <a:pt x="2730430" y="88766"/>
                  </a:lnTo>
                  <a:lnTo>
                    <a:pt x="2683441" y="105917"/>
                  </a:lnTo>
                  <a:lnTo>
                    <a:pt x="2637234" y="124901"/>
                  </a:lnTo>
                  <a:lnTo>
                    <a:pt x="2591887" y="145681"/>
                  </a:lnTo>
                  <a:lnTo>
                    <a:pt x="2547480" y="168221"/>
                  </a:lnTo>
                  <a:lnTo>
                    <a:pt x="2504091" y="192485"/>
                  </a:lnTo>
                  <a:lnTo>
                    <a:pt x="2461798" y="218437"/>
                  </a:lnTo>
                  <a:lnTo>
                    <a:pt x="2420681" y="246041"/>
                  </a:lnTo>
                  <a:lnTo>
                    <a:pt x="2380817" y="275261"/>
                  </a:lnTo>
                  <a:lnTo>
                    <a:pt x="2342286" y="306061"/>
                  </a:lnTo>
                  <a:lnTo>
                    <a:pt x="2305166" y="338405"/>
                  </a:lnTo>
                  <a:lnTo>
                    <a:pt x="2268783" y="372713"/>
                  </a:lnTo>
                  <a:lnTo>
                    <a:pt x="2233094" y="408287"/>
                  </a:lnTo>
                  <a:lnTo>
                    <a:pt x="2197801" y="444603"/>
                  </a:lnTo>
                  <a:lnTo>
                    <a:pt x="2162603" y="481139"/>
                  </a:lnTo>
                  <a:lnTo>
                    <a:pt x="2127201" y="517374"/>
                  </a:lnTo>
                  <a:lnTo>
                    <a:pt x="2091297" y="552786"/>
                  </a:lnTo>
                  <a:lnTo>
                    <a:pt x="2054590" y="586853"/>
                  </a:lnTo>
                  <a:lnTo>
                    <a:pt x="2016783" y="619051"/>
                  </a:lnTo>
                  <a:lnTo>
                    <a:pt x="1977574" y="648860"/>
                  </a:lnTo>
                  <a:lnTo>
                    <a:pt x="1936666" y="675758"/>
                  </a:lnTo>
                  <a:lnTo>
                    <a:pt x="1893758" y="699221"/>
                  </a:lnTo>
                  <a:lnTo>
                    <a:pt x="1848552" y="718729"/>
                  </a:lnTo>
                  <a:lnTo>
                    <a:pt x="1800748" y="733760"/>
                  </a:lnTo>
                  <a:lnTo>
                    <a:pt x="1754467" y="743088"/>
                  </a:lnTo>
                  <a:lnTo>
                    <a:pt x="1707957" y="747631"/>
                  </a:lnTo>
                  <a:lnTo>
                    <a:pt x="1661379" y="747700"/>
                  </a:lnTo>
                  <a:close/>
                </a:path>
              </a:pathLst>
            </a:custGeom>
            <a:solidFill>
              <a:srgbClr val="9E005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29945" y="8845416"/>
              <a:ext cx="2974975" cy="748030"/>
            </a:xfrm>
            <a:custGeom>
              <a:avLst/>
              <a:gdLst/>
              <a:ahLst/>
              <a:cxnLst/>
              <a:rect l="l" t="t" r="r" b="b"/>
              <a:pathLst>
                <a:path w="2974975" h="748029">
                  <a:moveTo>
                    <a:pt x="2974356" y="31752"/>
                  </a:moveTo>
                  <a:lnTo>
                    <a:pt x="2924636" y="39202"/>
                  </a:lnTo>
                  <a:lnTo>
                    <a:pt x="2875304" y="48664"/>
                  </a:lnTo>
                  <a:lnTo>
                    <a:pt x="2826441" y="60103"/>
                  </a:lnTo>
                  <a:lnTo>
                    <a:pt x="2778123" y="73482"/>
                  </a:lnTo>
                  <a:lnTo>
                    <a:pt x="2730430" y="88766"/>
                  </a:lnTo>
                  <a:lnTo>
                    <a:pt x="2683441" y="105917"/>
                  </a:lnTo>
                  <a:lnTo>
                    <a:pt x="2637234" y="124901"/>
                  </a:lnTo>
                  <a:lnTo>
                    <a:pt x="2591887" y="145681"/>
                  </a:lnTo>
                  <a:lnTo>
                    <a:pt x="2547480" y="168221"/>
                  </a:lnTo>
                  <a:lnTo>
                    <a:pt x="2504091" y="192485"/>
                  </a:lnTo>
                  <a:lnTo>
                    <a:pt x="2461798" y="218437"/>
                  </a:lnTo>
                  <a:lnTo>
                    <a:pt x="2420681" y="246041"/>
                  </a:lnTo>
                  <a:lnTo>
                    <a:pt x="2380817" y="275261"/>
                  </a:lnTo>
                  <a:lnTo>
                    <a:pt x="2342286" y="306061"/>
                  </a:lnTo>
                  <a:lnTo>
                    <a:pt x="2305166" y="338405"/>
                  </a:lnTo>
                  <a:lnTo>
                    <a:pt x="2268783" y="372713"/>
                  </a:lnTo>
                  <a:lnTo>
                    <a:pt x="2233094" y="408287"/>
                  </a:lnTo>
                  <a:lnTo>
                    <a:pt x="2197801" y="444603"/>
                  </a:lnTo>
                  <a:lnTo>
                    <a:pt x="2162603" y="481139"/>
                  </a:lnTo>
                  <a:lnTo>
                    <a:pt x="2127201" y="517374"/>
                  </a:lnTo>
                  <a:lnTo>
                    <a:pt x="2091297" y="552786"/>
                  </a:lnTo>
                  <a:lnTo>
                    <a:pt x="2054590" y="586853"/>
                  </a:lnTo>
                  <a:lnTo>
                    <a:pt x="2016783" y="619051"/>
                  </a:lnTo>
                  <a:lnTo>
                    <a:pt x="1977574" y="648860"/>
                  </a:lnTo>
                  <a:lnTo>
                    <a:pt x="1936666" y="675758"/>
                  </a:lnTo>
                  <a:lnTo>
                    <a:pt x="1893758" y="699221"/>
                  </a:lnTo>
                  <a:lnTo>
                    <a:pt x="1848552" y="718729"/>
                  </a:lnTo>
                  <a:lnTo>
                    <a:pt x="1800748" y="733760"/>
                  </a:lnTo>
                  <a:lnTo>
                    <a:pt x="1754467" y="743088"/>
                  </a:lnTo>
                  <a:lnTo>
                    <a:pt x="1707957" y="747631"/>
                  </a:lnTo>
                  <a:lnTo>
                    <a:pt x="1661379" y="747700"/>
                  </a:lnTo>
                  <a:lnTo>
                    <a:pt x="1614895" y="743609"/>
                  </a:lnTo>
                  <a:lnTo>
                    <a:pt x="1568664" y="735671"/>
                  </a:lnTo>
                  <a:lnTo>
                    <a:pt x="1522847" y="724198"/>
                  </a:lnTo>
                  <a:lnTo>
                    <a:pt x="1477605" y="709504"/>
                  </a:lnTo>
                  <a:lnTo>
                    <a:pt x="1433099" y="691900"/>
                  </a:lnTo>
                  <a:lnTo>
                    <a:pt x="1389489" y="671700"/>
                  </a:lnTo>
                  <a:lnTo>
                    <a:pt x="1346935" y="649217"/>
                  </a:lnTo>
                  <a:lnTo>
                    <a:pt x="1305599" y="624764"/>
                  </a:lnTo>
                  <a:lnTo>
                    <a:pt x="1265642" y="598652"/>
                  </a:lnTo>
                  <a:lnTo>
                    <a:pt x="1227223" y="571196"/>
                  </a:lnTo>
                  <a:lnTo>
                    <a:pt x="1186981" y="540230"/>
                  </a:lnTo>
                  <a:lnTo>
                    <a:pt x="1147564" y="508243"/>
                  </a:lnTo>
                  <a:lnTo>
                    <a:pt x="1108747" y="475522"/>
                  </a:lnTo>
                  <a:lnTo>
                    <a:pt x="1070304" y="442357"/>
                  </a:lnTo>
                  <a:lnTo>
                    <a:pt x="1032009" y="409034"/>
                  </a:lnTo>
                  <a:lnTo>
                    <a:pt x="993638" y="375841"/>
                  </a:lnTo>
                  <a:lnTo>
                    <a:pt x="954965" y="343066"/>
                  </a:lnTo>
                  <a:lnTo>
                    <a:pt x="915765" y="310997"/>
                  </a:lnTo>
                  <a:lnTo>
                    <a:pt x="875812" y="279922"/>
                  </a:lnTo>
                  <a:lnTo>
                    <a:pt x="834881" y="250128"/>
                  </a:lnTo>
                  <a:lnTo>
                    <a:pt x="792747" y="221904"/>
                  </a:lnTo>
                  <a:lnTo>
                    <a:pt x="749184" y="195538"/>
                  </a:lnTo>
                  <a:lnTo>
                    <a:pt x="706752" y="172640"/>
                  </a:lnTo>
                  <a:lnTo>
                    <a:pt x="663383" y="151782"/>
                  </a:lnTo>
                  <a:lnTo>
                    <a:pt x="619153" y="132830"/>
                  </a:lnTo>
                  <a:lnTo>
                    <a:pt x="574136" y="115653"/>
                  </a:lnTo>
                  <a:lnTo>
                    <a:pt x="528408" y="100120"/>
                  </a:lnTo>
                  <a:lnTo>
                    <a:pt x="482044" y="86098"/>
                  </a:lnTo>
                  <a:lnTo>
                    <a:pt x="435120" y="73455"/>
                  </a:lnTo>
                  <a:lnTo>
                    <a:pt x="387710" y="62060"/>
                  </a:lnTo>
                  <a:lnTo>
                    <a:pt x="339890" y="51781"/>
                  </a:lnTo>
                  <a:lnTo>
                    <a:pt x="291736" y="42486"/>
                  </a:lnTo>
                  <a:lnTo>
                    <a:pt x="243322" y="34044"/>
                  </a:lnTo>
                  <a:lnTo>
                    <a:pt x="194725" y="26321"/>
                  </a:lnTo>
                  <a:lnTo>
                    <a:pt x="146018" y="19187"/>
                  </a:lnTo>
                  <a:lnTo>
                    <a:pt x="97278" y="12510"/>
                  </a:lnTo>
                  <a:lnTo>
                    <a:pt x="48580" y="6158"/>
                  </a:lnTo>
                  <a:lnTo>
                    <a:pt x="0" y="0"/>
                  </a:lnTo>
                </a:path>
              </a:pathLst>
            </a:custGeom>
            <a:ln w="17031">
              <a:solidFill>
                <a:srgbClr val="9E00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529487" y="7004597"/>
            <a:ext cx="63309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latin typeface="Calibri"/>
                <a:cs typeface="Calibri"/>
              </a:rPr>
              <a:t>Abundance</a:t>
            </a:r>
            <a:endParaRPr sz="9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04238" y="8638918"/>
            <a:ext cx="314960" cy="22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-20" dirty="0">
                <a:latin typeface="Calibri"/>
                <a:cs typeface="Calibri"/>
              </a:rPr>
              <a:t>Diet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224161" y="6766780"/>
            <a:ext cx="3677285" cy="2053589"/>
            <a:chOff x="10224161" y="7068800"/>
            <a:chExt cx="3677285" cy="2053589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4161" y="7331456"/>
              <a:ext cx="139078" cy="1254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1937" y="9017669"/>
              <a:ext cx="191601" cy="1041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5890" y="7068800"/>
              <a:ext cx="515108" cy="1455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0877" y="8109393"/>
              <a:ext cx="522225" cy="13359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730012" y="7127363"/>
            <a:ext cx="6451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ource Sans 3"/>
                <a:cs typeface="Source Sans 3"/>
              </a:rPr>
              <a:t>Indirect</a:t>
            </a:r>
            <a:r>
              <a:rPr sz="800" spc="110" dirty="0">
                <a:latin typeface="Source Sans 3"/>
                <a:cs typeface="Source Sans 3"/>
              </a:rPr>
              <a:t> </a:t>
            </a:r>
            <a:r>
              <a:rPr sz="800" spc="-10" dirty="0">
                <a:latin typeface="Source Sans 3"/>
                <a:cs typeface="Source Sans 3"/>
              </a:rPr>
              <a:t>effect</a:t>
            </a:r>
            <a:endParaRPr sz="800">
              <a:latin typeface="Source Sans 3"/>
              <a:cs typeface="Source Sans 3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04200" y="7947993"/>
            <a:ext cx="1148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ource Sans 3"/>
                <a:cs typeface="Source Sans 3"/>
              </a:rPr>
              <a:t>Direct</a:t>
            </a:r>
            <a:r>
              <a:rPr sz="800" spc="80" dirty="0">
                <a:latin typeface="Source Sans 3"/>
                <a:cs typeface="Source Sans 3"/>
              </a:rPr>
              <a:t> </a:t>
            </a:r>
            <a:r>
              <a:rPr sz="800" spc="-10" dirty="0">
                <a:latin typeface="Source Sans 3"/>
                <a:cs typeface="Source Sans 3"/>
              </a:rPr>
              <a:t>effect</a:t>
            </a:r>
            <a:endParaRPr sz="800">
              <a:latin typeface="Source Sans 3"/>
              <a:cs typeface="Source Sans 3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66446" y="1826280"/>
            <a:ext cx="5265897" cy="2194952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241399" y="8391652"/>
            <a:ext cx="8983980" cy="380873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fitted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counterfactual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compositions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inform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8F49F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direct</a:t>
            </a:r>
            <a:r>
              <a:rPr sz="1800" spc="-25" dirty="0">
                <a:solidFill>
                  <a:srgbClr val="8F49F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solidFill>
                  <a:srgbClr val="F28C0F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indirect</a:t>
            </a:r>
            <a:r>
              <a:rPr sz="1800" spc="-25" dirty="0">
                <a:solidFill>
                  <a:srgbClr val="F28C0F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</a:t>
            </a:r>
            <a:r>
              <a:rPr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estimates</a:t>
            </a:r>
            <a:endParaRPr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490450" y="1088573"/>
            <a:ext cx="1859914" cy="72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* Equal contribution</a:t>
            </a:r>
          </a:p>
          <a:p>
            <a:pPr marL="12700" marR="5080">
              <a:spcBef>
                <a:spcPts val="10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1: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Statistics</a:t>
            </a:r>
            <a:endParaRPr lang="en-US" sz="1100" spc="-55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2: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Wisconsin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Institute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for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3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Discovery </a:t>
            </a:r>
            <a:endParaRPr lang="en-US" sz="1100" spc="-3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3:</a:t>
            </a:r>
            <a:r>
              <a:rPr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Center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for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Healthy</a:t>
            </a:r>
            <a:r>
              <a:rPr sz="1100" spc="-6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Minds</a:t>
            </a:r>
            <a:endParaRPr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324452" y="9782432"/>
            <a:ext cx="7492504" cy="13522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References</a:t>
            </a:r>
            <a:endParaRPr sz="9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72085" indent="-139065">
              <a:lnSpc>
                <a:spcPts val="1015"/>
              </a:lnSpc>
              <a:spcBef>
                <a:spcPts val="20"/>
              </a:spcBef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Imai,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K.,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Keele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L.J.,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&amp;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Tingley,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D. (2010). 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General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Approach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 Causal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Political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Methods: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Quantitative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Methods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eJournal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pPr marL="172085" indent="-139065">
              <a:lnSpc>
                <a:spcPts val="1010"/>
              </a:lnSpc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Xia,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Chen,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Fung,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W.K.,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H. (2013).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Logistic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Normal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Multinomial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Regression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Biometrics,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69.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72085" indent="-139065">
              <a:lnSpc>
                <a:spcPts val="1010"/>
              </a:lnSpc>
              <a:buAutoNum type="arabicPlain"/>
              <a:tabLst>
                <a:tab pos="172085" algn="l"/>
              </a:tabLst>
            </a:pP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McMurdie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P.J.,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Holmes,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S.P.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(2013).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phyloseq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Package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Reproducible Interactive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Analysis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Graphics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Microbiome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Census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Data. </a:t>
            </a: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PLoS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ONE,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8.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3020" marR="75565" indent="139065">
              <a:lnSpc>
                <a:spcPts val="1010"/>
              </a:lnSpc>
              <a:spcBef>
                <a:spcPts val="35"/>
              </a:spcBef>
              <a:buAutoNum type="arabicPlain"/>
              <a:tabLst>
                <a:tab pos="172085" algn="l"/>
              </a:tabLst>
            </a:pP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Ling,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W.,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Zhao,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Plantinga,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A.M.,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Launer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L.J.,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Fodor,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A.A.,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Meyer,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K.A.,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Wu,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M.C.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(2021).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Powerful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robust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non-parametric association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testing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mi-</a:t>
            </a:r>
            <a:r>
              <a:rPr sz="900" spc="5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crobiome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via a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zero-inflated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quantile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approach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(ZINQ).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Microbiome,</a:t>
            </a:r>
            <a:r>
              <a:rPr sz="900" spc="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9.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3020" marR="118110" indent="139065">
              <a:lnSpc>
                <a:spcPts val="1010"/>
              </a:lnSpc>
              <a:spcBef>
                <a:spcPts val="5"/>
              </a:spcBef>
              <a:buAutoNum type="arabicPlain"/>
              <a:tabLst>
                <a:tab pos="172085" algn="l"/>
              </a:tabLst>
            </a:pPr>
            <a:r>
              <a:rPr sz="9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Grupe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D.W.,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Mcgehee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C.R.,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Smith,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Francis,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A.D.,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Mumford,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J.A.,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&amp;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Davidson,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R.J.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(2019).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Training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Reduces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PTSD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Symptoms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Improves</a:t>
            </a:r>
            <a:r>
              <a:rPr sz="900" spc="5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Stress-Related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Health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Outcomes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Police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Officers.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Journal of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Police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Criminal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Psychology,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36,</a:t>
            </a:r>
            <a:r>
              <a:rPr sz="9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sz="9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72-</a:t>
            </a:r>
            <a:r>
              <a:rPr sz="9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85.</a:t>
            </a:r>
            <a:endParaRPr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816956" y="10071735"/>
            <a:ext cx="83629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40" dirty="0">
                <a:latin typeface="Cormorant Garamond" pitchFamily="2" charset="77"/>
                <a:ea typeface="Cormorant Garamond" pitchFamily="2" charset="77"/>
                <a:cs typeface="Cambria"/>
              </a:rPr>
              <a:t>Support</a:t>
            </a:r>
            <a:endParaRPr sz="18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05963" y="275398"/>
            <a:ext cx="1022737" cy="1607935"/>
          </a:xfrm>
          <a:prstGeom prst="rect">
            <a:avLst/>
          </a:prstGeom>
        </p:spPr>
      </p:pic>
      <p:pic>
        <p:nvPicPr>
          <p:cNvPr id="75" name="interactive2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9AA3384-319B-B659-BB8B-25AF67DBB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017890" y="1827277"/>
            <a:ext cx="4583353" cy="45526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9A4F7E9-3E06-EDA8-9C61-0133C986A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3450" y="7294385"/>
            <a:ext cx="3650782" cy="114681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B8C6A7-2579-E47E-6A3B-C820473EA4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2172" y="7629526"/>
            <a:ext cx="5246963" cy="36711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01A7C84-B96F-6E35-B95F-10F2C45AEC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29191" y="8807240"/>
            <a:ext cx="4551459" cy="72727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1A8A9C-7F6D-0596-3D84-21B83C86E6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571" y="8804210"/>
            <a:ext cx="4730115" cy="730315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FC1E7F51-0ED8-515D-FD81-EEA8DAC3FEE0}"/>
              </a:ext>
            </a:extLst>
          </p:cNvPr>
          <p:cNvSpPr txBox="1"/>
          <p:nvPr/>
        </p:nvSpPr>
        <p:spPr>
          <a:xfrm>
            <a:off x="4718050" y="4124325"/>
            <a:ext cx="177675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lang="en-US" sz="2400" b="1" spc="-10" dirty="0">
                <a:latin typeface="Cormorant Garamond" pitchFamily="2" charset="77"/>
                <a:ea typeface="Cormorant Garamond" pitchFamily="2" charset="77"/>
                <a:cs typeface="Cambria"/>
              </a:rPr>
              <a:t>Notation</a:t>
            </a:r>
            <a:endParaRPr sz="24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C6148B-81DA-273D-7907-69F7F0E1CD25}"/>
              </a:ext>
            </a:extLst>
          </p:cNvPr>
          <p:cNvSpPr txBox="1"/>
          <p:nvPr/>
        </p:nvSpPr>
        <p:spPr>
          <a:xfrm>
            <a:off x="14686790" y="4089097"/>
            <a:ext cx="532265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>
              <a:lnSpc>
                <a:spcPts val="2065"/>
              </a:lnSpc>
              <a:spcAft>
                <a:spcPts val="900"/>
              </a:spcAft>
            </a:pP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lang="en-US"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consider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new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dataset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gauging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associations</a:t>
            </a:r>
            <a:r>
              <a:rPr lang="en-US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between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 gut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[5].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Our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team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proﬁled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microbiome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composition,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psycho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logical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symptoms,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behaviors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among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subjects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before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after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mindfulness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training.</a:t>
            </a:r>
            <a:endParaRPr lang="en-US" spc="-1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15875" marR="5080">
              <a:lnSpc>
                <a:spcPct val="100000"/>
              </a:lnSpc>
              <a:spcAft>
                <a:spcPts val="900"/>
              </a:spcAft>
            </a:pP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use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diet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sleep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as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potential</a:t>
            </a:r>
            <a:r>
              <a:rPr lang="en-US" sz="1800" spc="-2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mediators.</a:t>
            </a:r>
            <a:r>
              <a:rPr lang="en-US" sz="1800" spc="-1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show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goodness-of-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fit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estimated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effects.</a:t>
            </a:r>
            <a:r>
              <a:rPr lang="en-US" sz="1800" spc="-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The 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sence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of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significant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indirect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effects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suggests</a:t>
            </a:r>
            <a:r>
              <a:rPr lang="en-US" sz="1800" spc="-4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simple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behavioral</a:t>
            </a:r>
            <a:r>
              <a:rPr lang="en-US" sz="1800" spc="-4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changes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are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not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responsible</a:t>
            </a:r>
            <a:r>
              <a:rPr lang="en-US" sz="1800" spc="-3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</a:t>
            </a:r>
            <a:r>
              <a:rPr lang="en-US" sz="1800" spc="-25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micro</a:t>
            </a:r>
            <a:r>
              <a:rPr lang="en-US" sz="1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biome</a:t>
            </a:r>
            <a:r>
              <a:rPr lang="en-US" sz="1800" spc="-1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shifts.</a:t>
            </a:r>
            <a:endParaRPr lang="en-US"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821E914B-228E-D285-444C-0FF46D0B7D3F}"/>
              </a:ext>
            </a:extLst>
          </p:cNvPr>
          <p:cNvSpPr txBox="1"/>
          <p:nvPr/>
        </p:nvSpPr>
        <p:spPr>
          <a:xfrm>
            <a:off x="14757443" y="3654157"/>
            <a:ext cx="1859914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000" b="1" spc="-60" dirty="0">
                <a:latin typeface="Cormorant Garamond" pitchFamily="2" charset="77"/>
                <a:ea typeface="Cormorant Garamond" pitchFamily="2" charset="77"/>
                <a:cs typeface="Cambria"/>
              </a:rPr>
              <a:t>Case Study</a:t>
            </a:r>
            <a:endParaRPr sz="3000" dirty="0">
              <a:latin typeface="Cormorant Garamond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6CBC09-B982-2F4D-D20C-AC79261A71A1}"/>
              </a:ext>
            </a:extLst>
          </p:cNvPr>
          <p:cNvSpPr txBox="1"/>
          <p:nvPr/>
        </p:nvSpPr>
        <p:spPr>
          <a:xfrm>
            <a:off x="19516725" y="10715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University Research Park | WARF Accelerator: Industry ...">
            <a:extLst>
              <a:ext uri="{FF2B5EF4-FFF2-40B4-BE49-F238E27FC236}">
                <a16:creationId xmlns:a16="http://schemas.microsoft.com/office/drawing/2014/main" id="{87E4EAB3-C912-F29E-CA76-1947AF4B1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7666" r="7181" b="23594"/>
          <a:stretch/>
        </p:blipFill>
        <p:spPr bwMode="auto">
          <a:xfrm>
            <a:off x="18751221" y="10448925"/>
            <a:ext cx="1245775" cy="5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17A79867-D1FC-5F9A-DE29-D6D6B2505E26}"/>
              </a:ext>
            </a:extLst>
          </p:cNvPr>
          <p:cNvSpPr txBox="1"/>
          <p:nvPr/>
        </p:nvSpPr>
        <p:spPr>
          <a:xfrm>
            <a:off x="4565650" y="311040"/>
            <a:ext cx="11382460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605"/>
              </a:spcBef>
            </a:pPr>
            <a:r>
              <a:rPr lang="en-US" sz="3400" b="1" spc="-10" dirty="0">
                <a:latin typeface="Oxygen" panose="02000503000000000000" pitchFamily="2" charset="77"/>
                <a:ea typeface="Cormorant Garamond" pitchFamily="2" charset="77"/>
                <a:cs typeface="Cambria"/>
              </a:rPr>
              <a:t>Generative Models for Microbiome Mediation Analysis</a:t>
            </a:r>
            <a:endParaRPr sz="3400" b="1" dirty="0">
              <a:latin typeface="Oxygen" panose="02000503000000000000" pitchFamily="2" charset="77"/>
              <a:ea typeface="Cormorant Garamond" pitchFamily="2" charset="77"/>
              <a:cs typeface="Cambri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424C3B-43DD-2F0A-F7F6-81C0C616871A}"/>
              </a:ext>
            </a:extLst>
          </p:cNvPr>
          <p:cNvSpPr txBox="1"/>
          <p:nvPr/>
        </p:nvSpPr>
        <p:spPr>
          <a:xfrm>
            <a:off x="14243050" y="1067684"/>
            <a:ext cx="1971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1115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4: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2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Psychology </a:t>
            </a:r>
          </a:p>
          <a:p>
            <a:pPr marL="12700" marR="31115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5: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 </a:t>
            </a:r>
            <a:r>
              <a:rPr lang="en-US"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Psychiatry</a:t>
            </a: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100" spc="-5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6: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5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Department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of</a:t>
            </a:r>
            <a:r>
              <a:rPr lang="en-US" sz="1100" spc="-6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45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Plant</a:t>
            </a:r>
            <a:r>
              <a:rPr lang="en-US" sz="1100" spc="-7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 </a:t>
            </a:r>
            <a:r>
              <a:rPr lang="en-US" sz="1100" spc="-10" dirty="0">
                <a:latin typeface="Cormorant Garamond" pitchFamily="2" charset="77"/>
                <a:ea typeface="Cormorant Garamond" pitchFamily="2" charset="77"/>
                <a:cs typeface="Arimo" panose="020B0604020202020204" pitchFamily="34" charset="0"/>
              </a:rPr>
              <a:t>Pathology</a:t>
            </a: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  <a:p>
            <a:pPr marL="12700" marR="311150">
              <a:lnSpc>
                <a:spcPct val="100000"/>
              </a:lnSpc>
              <a:spcBef>
                <a:spcPts val="10"/>
              </a:spcBef>
            </a:pPr>
            <a:endParaRPr lang="en-US" sz="1100" dirty="0">
              <a:latin typeface="Cormorant Garamond" pitchFamily="2" charset="77"/>
              <a:ea typeface="Cormorant Garamond" pitchFamily="2" charset="77"/>
              <a:cs typeface="Arimo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17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603</Words>
  <Application>Microsoft Macintosh PowerPoint</Application>
  <PresentationFormat>Custom</PresentationFormat>
  <Paragraphs>34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Arimo</vt:lpstr>
      <vt:lpstr>Calibri</vt:lpstr>
      <vt:lpstr>Calibri Light</vt:lpstr>
      <vt:lpstr>Cormorant Garamond</vt:lpstr>
      <vt:lpstr>Oxygen</vt:lpstr>
      <vt:lpstr>Source Sans 3</vt:lpstr>
      <vt:lpstr>Celestial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 for Microbiome Mediation Analysis</dc:title>
  <cp:lastModifiedBy>Kris Sankaran</cp:lastModifiedBy>
  <cp:revision>66</cp:revision>
  <dcterms:created xsi:type="dcterms:W3CDTF">2023-07-26T23:54:35Z</dcterms:created>
  <dcterms:modified xsi:type="dcterms:W3CDTF">2023-07-27T02:17:13Z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2023-07-26T00:00:00Z</vt:filetime>
  </property>
  <property fmtid="{D5CDD505-2E9C-101B-9397-08002B2CF9AE}" pid="3" name="Creator">
    <vt:lpwstr>Adobe InDesign 18.4 (Macintosh)</vt:lpwstr>
  </property>
  <property fmtid="{D5CDD505-2E9C-101B-9397-08002B2CF9AE}" pid="4" name="LastSaved">
    <vt:filetime>2023-07-26T00:00:00Z</vt:filetime>
  </property>
  <property fmtid="{D5CDD505-2E9C-101B-9397-08002B2CF9AE}" pid="5" name="Producer">
    <vt:lpwstr>Adobe PDF Library 17.0</vt:lpwstr>
  </property>
</Properties>
</file>